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826" r:id="rId2"/>
    <p:sldId id="3827" r:id="rId3"/>
    <p:sldId id="3828" r:id="rId4"/>
    <p:sldId id="3835" r:id="rId5"/>
    <p:sldId id="3829" r:id="rId6"/>
    <p:sldId id="3830" r:id="rId7"/>
    <p:sldId id="3831" r:id="rId8"/>
    <p:sldId id="3836" r:id="rId9"/>
    <p:sldId id="3832" r:id="rId10"/>
    <p:sldId id="3833" r:id="rId11"/>
    <p:sldId id="3834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1532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821532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821532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821532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821532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821532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821532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821532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821532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861"/>
    <a:srgbClr val="2E7116"/>
    <a:srgbClr val="E7F7DD"/>
    <a:srgbClr val="FCF3C4"/>
    <a:srgbClr val="F2F2F2"/>
    <a:srgbClr val="D2EFBF"/>
    <a:srgbClr val="FF9900"/>
    <a:srgbClr val="FF7E79"/>
    <a:srgbClr val="F0E5E2"/>
    <a:srgbClr val="FF9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EED"/>
          </a:solidFill>
        </a:fill>
      </a:tcStyle>
    </a:wholeTbl>
    <a:band2H>
      <a:tcTxStyle/>
      <a:tcStyle>
        <a:tcBdr/>
        <a:fill>
          <a:solidFill>
            <a:srgbClr val="E7EFF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E8D9"/>
          </a:solidFill>
        </a:fill>
      </a:tcStyle>
    </a:wholeTbl>
    <a:band2H>
      <a:tcTxStyle/>
      <a:tcStyle>
        <a:tcBdr/>
        <a:fill>
          <a:solidFill>
            <a:srgbClr val="EAF4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EBEE"/>
          </a:solidFill>
        </a:fill>
      </a:tcStyle>
    </a:wholeTbl>
    <a:band2H>
      <a:tcTxStyle/>
      <a:tcStyle>
        <a:tcBdr/>
        <a:fill>
          <a:solidFill>
            <a:srgbClr val="F5F5F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07" autoAdjust="0"/>
    <p:restoredTop sz="95394" autoAdjust="0"/>
  </p:normalViewPr>
  <p:slideViewPr>
    <p:cSldViewPr snapToGrid="0">
      <p:cViewPr varScale="1">
        <p:scale>
          <a:sx n="80" d="100"/>
          <a:sy n="80" d="100"/>
        </p:scale>
        <p:origin x="78" y="6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85735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/>
          <a:lstStyle/>
          <a:p>
            <a:pPr indent="0" algn="r">
              <a:buNone/>
            </a:pPr>
            <a:fld id="{A7CC7E1E-0466-46B0-9840-8E96317A75C9}" type="slidenum">
              <a:rPr lang="ru-RU" sz="1400" b="0" strike="noStrike" spc="-1" smtClean="0">
                <a:solidFill>
                  <a:srgbClr val="000000"/>
                </a:solidFill>
                <a:latin typeface="Tempora LGC Uni"/>
              </a:rPr>
              <a:t>1</a:t>
            </a:fld>
            <a:endParaRPr lang="ru-RU" sz="14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  <p:extLst>
      <p:ext uri="{BB962C8B-B14F-4D97-AF65-F5344CB8AC3E}">
        <p14:creationId xmlns:p14="http://schemas.microsoft.com/office/powerpoint/2010/main" val="4146308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/>
          <a:lstStyle/>
          <a:p>
            <a:pPr indent="0" algn="r">
              <a:buNone/>
            </a:pPr>
            <a:fld id="{A7CC7E1E-0466-46B0-9840-8E96317A75C9}" type="slidenum">
              <a:rPr lang="ru-RU" sz="1400" b="0" strike="noStrike" spc="-1" smtClean="0">
                <a:solidFill>
                  <a:srgbClr val="000000"/>
                </a:solidFill>
                <a:latin typeface="Tempora LGC Uni"/>
              </a:rPr>
              <a:t>10</a:t>
            </a:fld>
            <a:endParaRPr lang="ru-RU" sz="14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  <p:extLst>
      <p:ext uri="{BB962C8B-B14F-4D97-AF65-F5344CB8AC3E}">
        <p14:creationId xmlns:p14="http://schemas.microsoft.com/office/powerpoint/2010/main" val="3340377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/>
          <a:lstStyle/>
          <a:p>
            <a:pPr indent="0" algn="r">
              <a:buNone/>
            </a:pPr>
            <a:fld id="{A7CC7E1E-0466-46B0-9840-8E96317A75C9}" type="slidenum">
              <a:rPr lang="ru-RU" sz="1400" b="0" strike="noStrike" spc="-1" smtClean="0">
                <a:solidFill>
                  <a:srgbClr val="000000"/>
                </a:solidFill>
                <a:latin typeface="Tempora LGC Uni"/>
              </a:rPr>
              <a:t>11</a:t>
            </a:fld>
            <a:endParaRPr lang="ru-RU" sz="14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  <p:extLst>
      <p:ext uri="{BB962C8B-B14F-4D97-AF65-F5344CB8AC3E}">
        <p14:creationId xmlns:p14="http://schemas.microsoft.com/office/powerpoint/2010/main" val="1230885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/>
          <a:lstStyle/>
          <a:p>
            <a:pPr indent="0" algn="r">
              <a:buNone/>
            </a:pPr>
            <a:fld id="{A7CC7E1E-0466-46B0-9840-8E96317A75C9}" type="slidenum">
              <a:rPr lang="ru-RU" sz="1400" b="0" strike="noStrike" spc="-1" smtClean="0">
                <a:solidFill>
                  <a:srgbClr val="000000"/>
                </a:solidFill>
                <a:latin typeface="Tempora LGC Uni"/>
              </a:rPr>
              <a:t>2</a:t>
            </a:fld>
            <a:endParaRPr lang="ru-RU" sz="14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  <p:extLst>
      <p:ext uri="{BB962C8B-B14F-4D97-AF65-F5344CB8AC3E}">
        <p14:creationId xmlns:p14="http://schemas.microsoft.com/office/powerpoint/2010/main" val="227730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/>
          <a:lstStyle/>
          <a:p>
            <a:pPr indent="0" algn="r">
              <a:buNone/>
            </a:pPr>
            <a:fld id="{A7CC7E1E-0466-46B0-9840-8E96317A75C9}" type="slidenum">
              <a:rPr lang="ru-RU" sz="1400" b="0" strike="noStrike" spc="-1" smtClean="0">
                <a:solidFill>
                  <a:srgbClr val="000000"/>
                </a:solidFill>
                <a:latin typeface="Tempora LGC Uni"/>
              </a:rPr>
              <a:t>3</a:t>
            </a:fld>
            <a:endParaRPr lang="ru-RU" sz="14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  <p:extLst>
      <p:ext uri="{BB962C8B-B14F-4D97-AF65-F5344CB8AC3E}">
        <p14:creationId xmlns:p14="http://schemas.microsoft.com/office/powerpoint/2010/main" val="2340650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/>
          <a:lstStyle/>
          <a:p>
            <a:pPr indent="0" algn="r">
              <a:buNone/>
            </a:pPr>
            <a:fld id="{A7CC7E1E-0466-46B0-9840-8E96317A75C9}" type="slidenum">
              <a:rPr lang="ru-RU" sz="1400" b="0" strike="noStrike" spc="-1" smtClean="0">
                <a:solidFill>
                  <a:srgbClr val="000000"/>
                </a:solidFill>
                <a:latin typeface="Tempora LGC Uni"/>
              </a:rPr>
              <a:t>4</a:t>
            </a:fld>
            <a:endParaRPr lang="ru-RU" sz="14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  <p:extLst>
      <p:ext uri="{BB962C8B-B14F-4D97-AF65-F5344CB8AC3E}">
        <p14:creationId xmlns:p14="http://schemas.microsoft.com/office/powerpoint/2010/main" val="194719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/>
          <a:lstStyle/>
          <a:p>
            <a:pPr indent="0" algn="r">
              <a:buNone/>
            </a:pPr>
            <a:fld id="{A7CC7E1E-0466-46B0-9840-8E96317A75C9}" type="slidenum">
              <a:rPr lang="ru-RU" sz="1400" b="0" strike="noStrike" spc="-1" smtClean="0">
                <a:solidFill>
                  <a:srgbClr val="000000"/>
                </a:solidFill>
                <a:latin typeface="Tempora LGC Uni"/>
              </a:rPr>
              <a:t>5</a:t>
            </a:fld>
            <a:endParaRPr lang="ru-RU" sz="14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  <p:extLst>
      <p:ext uri="{BB962C8B-B14F-4D97-AF65-F5344CB8AC3E}">
        <p14:creationId xmlns:p14="http://schemas.microsoft.com/office/powerpoint/2010/main" val="3848323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/>
          <a:lstStyle/>
          <a:p>
            <a:pPr indent="0" algn="r">
              <a:buNone/>
            </a:pPr>
            <a:fld id="{A7CC7E1E-0466-46B0-9840-8E96317A75C9}" type="slidenum">
              <a:rPr lang="ru-RU" sz="1400" b="0" strike="noStrike" spc="-1" smtClean="0">
                <a:solidFill>
                  <a:srgbClr val="000000"/>
                </a:solidFill>
                <a:latin typeface="Tempora LGC Uni"/>
              </a:rPr>
              <a:t>6</a:t>
            </a:fld>
            <a:endParaRPr lang="ru-RU" sz="14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  <p:extLst>
      <p:ext uri="{BB962C8B-B14F-4D97-AF65-F5344CB8AC3E}">
        <p14:creationId xmlns:p14="http://schemas.microsoft.com/office/powerpoint/2010/main" val="4009644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/>
          <a:lstStyle/>
          <a:p>
            <a:pPr indent="0" algn="r">
              <a:buNone/>
            </a:pPr>
            <a:fld id="{A7CC7E1E-0466-46B0-9840-8E96317A75C9}" type="slidenum">
              <a:rPr lang="ru-RU" sz="1400" b="0" strike="noStrike" spc="-1" smtClean="0">
                <a:solidFill>
                  <a:srgbClr val="000000"/>
                </a:solidFill>
                <a:latin typeface="Tempora LGC Uni"/>
              </a:rPr>
              <a:t>7</a:t>
            </a:fld>
            <a:endParaRPr lang="ru-RU" sz="14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  <p:extLst>
      <p:ext uri="{BB962C8B-B14F-4D97-AF65-F5344CB8AC3E}">
        <p14:creationId xmlns:p14="http://schemas.microsoft.com/office/powerpoint/2010/main" val="704118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/>
          <a:lstStyle/>
          <a:p>
            <a:pPr indent="0" algn="r">
              <a:buNone/>
            </a:pPr>
            <a:fld id="{A7CC7E1E-0466-46B0-9840-8E96317A75C9}" type="slidenum">
              <a:rPr lang="ru-RU" sz="1400" b="0" strike="noStrike" spc="-1" smtClean="0">
                <a:solidFill>
                  <a:srgbClr val="000000"/>
                </a:solidFill>
                <a:latin typeface="Tempora LGC Uni"/>
              </a:rPr>
              <a:t>8</a:t>
            </a:fld>
            <a:endParaRPr lang="ru-RU" sz="14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  <p:extLst>
      <p:ext uri="{BB962C8B-B14F-4D97-AF65-F5344CB8AC3E}">
        <p14:creationId xmlns:p14="http://schemas.microsoft.com/office/powerpoint/2010/main" val="531584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/>
          <a:lstStyle/>
          <a:p>
            <a:pPr indent="0" algn="r">
              <a:buNone/>
            </a:pPr>
            <a:fld id="{A7CC7E1E-0466-46B0-9840-8E96317A75C9}" type="slidenum">
              <a:rPr lang="ru-RU" sz="1400" b="0" strike="noStrike" spc="-1" smtClean="0">
                <a:solidFill>
                  <a:srgbClr val="000000"/>
                </a:solidFill>
                <a:latin typeface="Tempora LGC Uni"/>
              </a:rPr>
              <a:t>9</a:t>
            </a:fld>
            <a:endParaRPr lang="ru-RU" sz="14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  <p:extLst>
      <p:ext uri="{BB962C8B-B14F-4D97-AF65-F5344CB8AC3E}">
        <p14:creationId xmlns:p14="http://schemas.microsoft.com/office/powerpoint/2010/main" val="229470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об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21944520" cy="795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5600" b="0" strike="noStrike" spc="-4">
              <a:solidFill>
                <a:srgbClr val="737572"/>
              </a:solidFill>
              <a:latin typeface="Lato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E32A9FC-42DD-4A09-BC67-A072476956D7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565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"/>
          <p:cNvSpPr/>
          <p:nvPr/>
        </p:nvSpPr>
        <p:spPr>
          <a:xfrm>
            <a:off x="-45563" y="-7395"/>
            <a:ext cx="884202" cy="13730790"/>
          </a:xfrm>
          <a:prstGeom prst="rect">
            <a:avLst/>
          </a:prstGeom>
          <a:solidFill>
            <a:srgbClr val="53586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" name="Group 33.pdf" descr="Group 33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30" y="616289"/>
            <a:ext cx="556791" cy="41737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905998" y="593079"/>
            <a:ext cx="20572016" cy="634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-21526" y="12847108"/>
            <a:ext cx="830860" cy="876301"/>
          </a:xfrm>
          <a:prstGeom prst="rect">
            <a:avLst/>
          </a:prstGeom>
          <a:ln w="12700">
            <a:miter lim="400000"/>
          </a:ln>
        </p:spPr>
        <p:txBody>
          <a:bodyPr wrap="none" lIns="266700" tIns="266700" rIns="266700" bIns="266700" anchor="ctr">
            <a:spAutoFit/>
          </a:bodyPr>
          <a:lstStyle>
            <a:lvl1pPr algn="ctr" defTabSz="914350">
              <a:spcBef>
                <a:spcPts val="0"/>
              </a:spcBef>
              <a:defRPr sz="2200" spc="-2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6674653_3389267.png" descr="6674653_3389267.png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 flipH="1">
            <a:off x="14115752" y="3131402"/>
            <a:ext cx="21017000" cy="1398818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 spd="med"/>
  <p:hf hdr="0" ft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-2" baseline="0">
          <a:ln>
            <a:noFill/>
          </a:ln>
          <a:solidFill>
            <a:srgbClr val="535861"/>
          </a:solidFill>
          <a:uFillTx/>
          <a:latin typeface="Montserrat Bold"/>
          <a:ea typeface="Montserrat Bold"/>
          <a:cs typeface="Montserrat Bold"/>
          <a:sym typeface="Montserrat Bold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-2" baseline="0">
          <a:ln>
            <a:noFill/>
          </a:ln>
          <a:solidFill>
            <a:srgbClr val="535861"/>
          </a:solidFill>
          <a:uFillTx/>
          <a:latin typeface="Montserrat Bold"/>
          <a:ea typeface="Montserrat Bold"/>
          <a:cs typeface="Montserrat Bold"/>
          <a:sym typeface="Montserrat Bold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-2" baseline="0">
          <a:ln>
            <a:noFill/>
          </a:ln>
          <a:solidFill>
            <a:srgbClr val="535861"/>
          </a:solidFill>
          <a:uFillTx/>
          <a:latin typeface="Montserrat Bold"/>
          <a:ea typeface="Montserrat Bold"/>
          <a:cs typeface="Montserrat Bold"/>
          <a:sym typeface="Montserrat Bold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-2" baseline="0">
          <a:ln>
            <a:noFill/>
          </a:ln>
          <a:solidFill>
            <a:srgbClr val="535861"/>
          </a:solidFill>
          <a:uFillTx/>
          <a:latin typeface="Montserrat Bold"/>
          <a:ea typeface="Montserrat Bold"/>
          <a:cs typeface="Montserrat Bold"/>
          <a:sym typeface="Montserrat Bold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-2" baseline="0">
          <a:ln>
            <a:noFill/>
          </a:ln>
          <a:solidFill>
            <a:srgbClr val="535861"/>
          </a:solidFill>
          <a:uFillTx/>
          <a:latin typeface="Montserrat Bold"/>
          <a:ea typeface="Montserrat Bold"/>
          <a:cs typeface="Montserrat Bold"/>
          <a:sym typeface="Montserrat Bold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-2" baseline="0">
          <a:ln>
            <a:noFill/>
          </a:ln>
          <a:solidFill>
            <a:srgbClr val="535861"/>
          </a:solidFill>
          <a:uFillTx/>
          <a:latin typeface="Montserrat Bold"/>
          <a:ea typeface="Montserrat Bold"/>
          <a:cs typeface="Montserrat Bold"/>
          <a:sym typeface="Montserrat Bold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-2" baseline="0">
          <a:ln>
            <a:noFill/>
          </a:ln>
          <a:solidFill>
            <a:srgbClr val="535861"/>
          </a:solidFill>
          <a:uFillTx/>
          <a:latin typeface="Montserrat Bold"/>
          <a:ea typeface="Montserrat Bold"/>
          <a:cs typeface="Montserrat Bold"/>
          <a:sym typeface="Montserrat Bold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-2" baseline="0">
          <a:ln>
            <a:noFill/>
          </a:ln>
          <a:solidFill>
            <a:srgbClr val="535861"/>
          </a:solidFill>
          <a:uFillTx/>
          <a:latin typeface="Montserrat Bold"/>
          <a:ea typeface="Montserrat Bold"/>
          <a:cs typeface="Montserrat Bold"/>
          <a:sym typeface="Montserrat Bold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-2" baseline="0">
          <a:ln>
            <a:noFill/>
          </a:ln>
          <a:solidFill>
            <a:srgbClr val="535861"/>
          </a:solidFill>
          <a:uFillTx/>
          <a:latin typeface="Montserrat Bold"/>
          <a:ea typeface="Montserrat Bold"/>
          <a:cs typeface="Montserrat Bold"/>
          <a:sym typeface="Montserrat Bold"/>
        </a:defRPr>
      </a:lvl9pPr>
    </p:titleStyle>
    <p:bodyStyle>
      <a:lvl1pPr marL="431999" marR="0" indent="-323999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sz="5600" b="0" i="0" u="none" strike="noStrike" cap="none" spc="-2" baseline="0">
          <a:ln>
            <a:noFill/>
          </a:ln>
          <a:solidFill>
            <a:srgbClr val="737572"/>
          </a:solidFill>
          <a:uFillTx/>
          <a:latin typeface="Lato Light"/>
          <a:ea typeface="Lato Light"/>
          <a:cs typeface="Lato Light"/>
          <a:sym typeface="Lato Light"/>
        </a:defRPr>
      </a:lvl1pPr>
      <a:lvl2pPr marL="0" marR="0" indent="53997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sz="5600" b="0" i="0" u="none" strike="noStrike" cap="none" spc="-2" baseline="0">
          <a:ln>
            <a:noFill/>
          </a:ln>
          <a:solidFill>
            <a:srgbClr val="737572"/>
          </a:solidFill>
          <a:uFillTx/>
          <a:latin typeface="Lato Light"/>
          <a:ea typeface="Lato Light"/>
          <a:cs typeface="Lato Light"/>
          <a:sym typeface="Lato Light"/>
        </a:defRPr>
      </a:lvl2pPr>
      <a:lvl3pPr marL="0" marR="0" indent="1007943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sz="5600" b="0" i="0" u="none" strike="noStrike" cap="none" spc="-2" baseline="0">
          <a:ln>
            <a:noFill/>
          </a:ln>
          <a:solidFill>
            <a:srgbClr val="737572"/>
          </a:solidFill>
          <a:uFillTx/>
          <a:latin typeface="Lato Light"/>
          <a:ea typeface="Lato Light"/>
          <a:cs typeface="Lato Light"/>
          <a:sym typeface="Lato Light"/>
        </a:defRPr>
      </a:lvl3pPr>
      <a:lvl4pPr marL="0" marR="0" indent="1511916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sz="5600" b="0" i="0" u="none" strike="noStrike" cap="none" spc="-2" baseline="0">
          <a:ln>
            <a:noFill/>
          </a:ln>
          <a:solidFill>
            <a:srgbClr val="737572"/>
          </a:solidFill>
          <a:uFillTx/>
          <a:latin typeface="Lato Light"/>
          <a:ea typeface="Lato Light"/>
          <a:cs typeface="Lato Light"/>
          <a:sym typeface="Lato Light"/>
        </a:defRPr>
      </a:lvl4pPr>
      <a:lvl5pPr marL="0" marR="0" indent="1943892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sz="5600" b="0" i="0" u="none" strike="noStrike" cap="none" spc="-2" baseline="0">
          <a:ln>
            <a:noFill/>
          </a:ln>
          <a:solidFill>
            <a:srgbClr val="737572"/>
          </a:solidFill>
          <a:uFillTx/>
          <a:latin typeface="Lato Light"/>
          <a:ea typeface="Lato Light"/>
          <a:cs typeface="Lato Light"/>
          <a:sym typeface="Lato Light"/>
        </a:defRPr>
      </a:lvl5pPr>
      <a:lvl6pPr marL="0" marR="0" indent="2375867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sz="5600" b="0" i="0" u="none" strike="noStrike" cap="none" spc="-2" baseline="0">
          <a:ln>
            <a:noFill/>
          </a:ln>
          <a:solidFill>
            <a:srgbClr val="737572"/>
          </a:solidFill>
          <a:uFillTx/>
          <a:latin typeface="Lato Light"/>
          <a:ea typeface="Lato Light"/>
          <a:cs typeface="Lato Light"/>
          <a:sym typeface="Lato Light"/>
        </a:defRPr>
      </a:lvl6pPr>
      <a:lvl7pPr marL="0" marR="0" indent="2807841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sz="5600" b="0" i="0" u="none" strike="noStrike" cap="none" spc="-2" baseline="0">
          <a:ln>
            <a:noFill/>
          </a:ln>
          <a:solidFill>
            <a:srgbClr val="737572"/>
          </a:solidFill>
          <a:uFillTx/>
          <a:latin typeface="Lato Light"/>
          <a:ea typeface="Lato Light"/>
          <a:cs typeface="Lato Light"/>
          <a:sym typeface="Lato Light"/>
        </a:defRPr>
      </a:lvl7pPr>
      <a:lvl8pPr marL="0" marR="0" indent="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sz="5600" b="0" i="0" u="none" strike="noStrike" cap="none" spc="-2" baseline="0">
          <a:ln>
            <a:noFill/>
          </a:ln>
          <a:solidFill>
            <a:srgbClr val="737572"/>
          </a:solidFill>
          <a:uFillTx/>
          <a:latin typeface="Lato Light"/>
          <a:ea typeface="Lato Light"/>
          <a:cs typeface="Lato Light"/>
          <a:sym typeface="Lato Light"/>
        </a:defRPr>
      </a:lvl8pPr>
      <a:lvl9pPr marL="0" marR="0" indent="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sz="5600" b="0" i="0" u="none" strike="noStrike" cap="none" spc="-2" baseline="0">
          <a:ln>
            <a:noFill/>
          </a:ln>
          <a:solidFill>
            <a:srgbClr val="737572"/>
          </a:solidFill>
          <a:uFillTx/>
          <a:latin typeface="Lato Light"/>
          <a:ea typeface="Lato Light"/>
          <a:cs typeface="Lato Light"/>
          <a:sym typeface="Lato Light"/>
        </a:defRPr>
      </a:lvl9pPr>
    </p:bodyStyle>
    <p:otherStyle>
      <a:lvl1pPr marL="0" marR="0" indent="0" algn="ctr" defTabSz="9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-2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1pPr>
      <a:lvl2pPr marL="0" marR="0" indent="0" algn="ctr" defTabSz="9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-2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2pPr>
      <a:lvl3pPr marL="0" marR="0" indent="0" algn="ctr" defTabSz="9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-2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3pPr>
      <a:lvl4pPr marL="0" marR="0" indent="0" algn="ctr" defTabSz="9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-2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4pPr>
      <a:lvl5pPr marL="0" marR="0" indent="0" algn="ctr" defTabSz="9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-2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5pPr>
      <a:lvl6pPr marL="0" marR="0" indent="0" algn="ctr" defTabSz="9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-2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6pPr>
      <a:lvl7pPr marL="0" marR="0" indent="0" algn="ctr" defTabSz="9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-2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7pPr>
      <a:lvl8pPr marL="0" marR="0" indent="0" algn="ctr" defTabSz="9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-2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8pPr>
      <a:lvl9pPr marL="0" marR="0" indent="0" algn="ctr" defTabSz="9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-2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osoblgaz.ru/abonents/prices_for_servic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Заголовок 2"/>
          <p:cNvSpPr/>
          <p:nvPr/>
        </p:nvSpPr>
        <p:spPr>
          <a:xfrm>
            <a:off x="1117123" y="4479360"/>
            <a:ext cx="22656960" cy="487508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ct val="10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sz="5400" b="1" strike="noStrike" cap="all" spc="-4" dirty="0" smtClean="0">
                <a:solidFill>
                  <a:srgbClr val="535861"/>
                </a:solidFill>
                <a:latin typeface="Verdana"/>
                <a:ea typeface="Verdana"/>
              </a:rPr>
              <a:t>Презентация по предоставлению услуги </a:t>
            </a:r>
          </a:p>
          <a:p>
            <a:pPr algn="ctr" defTabSz="914400">
              <a:lnSpc>
                <a:spcPct val="100000"/>
              </a:lnSpc>
              <a:spcBef>
                <a:spcPts val="2001"/>
              </a:spcBef>
              <a:tabLst>
                <a:tab pos="0" algn="l"/>
              </a:tabLst>
            </a:pPr>
            <a:endParaRPr lang="ru-RU" sz="5400" b="1" strike="noStrike" cap="all" spc="-4" dirty="0" smtClean="0">
              <a:solidFill>
                <a:srgbClr val="535861"/>
              </a:solidFill>
              <a:latin typeface="Verdana"/>
              <a:ea typeface="Verdana"/>
            </a:endParaRPr>
          </a:p>
          <a:p>
            <a:pPr algn="ctr" defTabSz="914400">
              <a:spcBef>
                <a:spcPts val="2001"/>
              </a:spcBef>
              <a:tabLst>
                <a:tab pos="0" algn="l"/>
              </a:tabLst>
            </a:pPr>
            <a:r>
              <a:rPr lang="ru-RU" sz="5400" b="1" cap="all" spc="-4" dirty="0" smtClean="0">
                <a:solidFill>
                  <a:srgbClr val="535861"/>
                </a:solidFill>
                <a:latin typeface="Verdana"/>
                <a:ea typeface="Verdana"/>
              </a:rPr>
              <a:t>«</a:t>
            </a:r>
            <a:r>
              <a:rPr lang="ru-RU" sz="5400" b="1" u="sng" cap="all" spc="-4" dirty="0">
                <a:solidFill>
                  <a:srgbClr val="535861"/>
                </a:solidFill>
                <a:latin typeface="Verdana"/>
                <a:ea typeface="Verdana"/>
              </a:rPr>
              <a:t>Возобновление подачи газа после устранения нарушений, выявленных во время проведения технического обслуживания</a:t>
            </a:r>
            <a:r>
              <a:rPr lang="ru-RU" sz="5400" b="1" cap="all" spc="-4" dirty="0" smtClean="0">
                <a:solidFill>
                  <a:srgbClr val="535861"/>
                </a:solidFill>
                <a:latin typeface="Verdana"/>
                <a:ea typeface="Verdana"/>
              </a:rPr>
              <a:t>»</a:t>
            </a:r>
            <a:endParaRPr lang="ru-RU" sz="5400" b="1" cap="all" spc="-4" dirty="0">
              <a:solidFill>
                <a:srgbClr val="2E7116"/>
              </a:solidFill>
              <a:latin typeface="Verdana"/>
              <a:ea typeface="Verdana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E32A9FC-42DD-4A09-BC67-A072476956D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14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Заголовок 2"/>
          <p:cNvSpPr/>
          <p:nvPr/>
        </p:nvSpPr>
        <p:spPr>
          <a:xfrm>
            <a:off x="1122345" y="421539"/>
            <a:ext cx="22656960" cy="409324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sz="2800" b="1" cap="all" spc="-4" dirty="0" smtClean="0">
                <a:solidFill>
                  <a:srgbClr val="535861"/>
                </a:solidFill>
                <a:latin typeface="Verdana"/>
                <a:ea typeface="Verdana"/>
              </a:rPr>
              <a:t>Раздел «</a:t>
            </a:r>
            <a:r>
              <a:rPr lang="ru-RU" sz="2800" b="1" cap="all" spc="-4" dirty="0" err="1" smtClean="0">
                <a:solidFill>
                  <a:srgbClr val="535861"/>
                </a:solidFill>
                <a:latin typeface="Verdana"/>
                <a:ea typeface="Verdana"/>
              </a:rPr>
              <a:t>предпросмотр</a:t>
            </a:r>
            <a:r>
              <a:rPr lang="ru-RU" sz="2800" b="1" cap="all" spc="-4" dirty="0" smtClean="0">
                <a:solidFill>
                  <a:srgbClr val="535861"/>
                </a:solidFill>
                <a:latin typeface="Verdana"/>
                <a:ea typeface="Verdana"/>
              </a:rPr>
              <a:t>»</a:t>
            </a:r>
            <a:endParaRPr lang="ru-RU" sz="2400" b="1" cap="all" spc="-4" dirty="0">
              <a:solidFill>
                <a:srgbClr val="2E7116"/>
              </a:solidFill>
              <a:latin typeface="Verdana"/>
              <a:ea typeface="Verdana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E32A9FC-42DD-4A09-BC67-A072476956D7}" type="slidenum">
              <a:rPr lang="ru-RU" smtClean="0"/>
              <a:t>10</a:t>
            </a:fld>
            <a:endParaRPr lang="ru-RU"/>
          </a:p>
        </p:txBody>
      </p:sp>
      <p:sp>
        <p:nvSpPr>
          <p:cNvPr id="6" name="Заголовок 2"/>
          <p:cNvSpPr/>
          <p:nvPr/>
        </p:nvSpPr>
        <p:spPr>
          <a:xfrm>
            <a:off x="1122345" y="1317204"/>
            <a:ext cx="22656960" cy="960169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5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spc="-2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Данных раздел позволяет </a:t>
            </a:r>
            <a:r>
              <a:rPr lang="ru-RU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Вам </a:t>
            </a:r>
            <a:r>
              <a:rPr lang="ru-RU" spc="-2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просмотреть и проверить все заполненные поля электронной формы заявления и при необходимости вернуться на предыдущие разделы для корректировки введенных данных</a:t>
            </a:r>
          </a:p>
        </p:txBody>
      </p:sp>
      <p:sp>
        <p:nvSpPr>
          <p:cNvPr id="9" name="Заголовок 2"/>
          <p:cNvSpPr/>
          <p:nvPr/>
        </p:nvSpPr>
        <p:spPr>
          <a:xfrm>
            <a:off x="1122345" y="11981084"/>
            <a:ext cx="22656960" cy="160349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b="1" spc="-2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После проверки необходимо отправить заявление в А</a:t>
            </a:r>
            <a:r>
              <a:rPr lang="ru-RU" b="1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кционерное </a:t>
            </a:r>
            <a:r>
              <a:rPr lang="ru-RU" b="1" spc="-2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общество «Мособлгаз» для рассмотрения, посредством кнопки </a:t>
            </a:r>
            <a:r>
              <a:rPr lang="ru-RU" b="1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«Отправить»</a:t>
            </a:r>
            <a:endParaRPr lang="ru-RU" b="1" cap="all" spc="-4" dirty="0" smtClean="0">
              <a:solidFill>
                <a:srgbClr val="535861"/>
              </a:solidFill>
              <a:latin typeface="Verdana"/>
              <a:ea typeface="Verdana"/>
            </a:endParaRPr>
          </a:p>
          <a:p>
            <a:pPr defTabSz="914400">
              <a:lnSpc>
                <a:spcPct val="100000"/>
              </a:lnSpc>
              <a:spcBef>
                <a:spcPts val="2001"/>
              </a:spcBef>
              <a:tabLst>
                <a:tab pos="0" algn="l"/>
              </a:tabLst>
            </a:pPr>
            <a:endParaRPr lang="ru-RU" b="1" cap="all" spc="-4" dirty="0" smtClean="0">
              <a:solidFill>
                <a:srgbClr val="535861"/>
              </a:solidFill>
              <a:latin typeface="Verdana"/>
              <a:ea typeface="Verdana"/>
            </a:endParaRPr>
          </a:p>
          <a:p>
            <a:pPr defTabSz="914400">
              <a:lnSpc>
                <a:spcPct val="10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b="1" cap="all" spc="-4" dirty="0" smtClean="0">
                <a:solidFill>
                  <a:srgbClr val="535861"/>
                </a:solidFill>
                <a:latin typeface="Verdana"/>
                <a:ea typeface="Verdana"/>
              </a:rPr>
              <a:t>Заявлению будет присвоены дата и номер - р001-хххххххххх-хххххххх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345" y="2763714"/>
            <a:ext cx="7552425" cy="56726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635" r="4150"/>
          <a:stretch/>
        </p:blipFill>
        <p:spPr>
          <a:xfrm>
            <a:off x="8674770" y="3848439"/>
            <a:ext cx="7891315" cy="58691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231"/>
          <a:stretch/>
        </p:blipFill>
        <p:spPr>
          <a:xfrm>
            <a:off x="16566085" y="6077831"/>
            <a:ext cx="7813783" cy="549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2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Заголовок 2"/>
          <p:cNvSpPr/>
          <p:nvPr/>
        </p:nvSpPr>
        <p:spPr>
          <a:xfrm>
            <a:off x="1122345" y="421538"/>
            <a:ext cx="22656960" cy="648137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sz="2800" b="1" cap="all" spc="-4" dirty="0" smtClean="0">
                <a:solidFill>
                  <a:srgbClr val="535861"/>
                </a:solidFill>
                <a:latin typeface="Verdana"/>
                <a:ea typeface="Verdana"/>
              </a:rPr>
              <a:t>Профиль заявителя на </a:t>
            </a:r>
            <a:r>
              <a:rPr lang="ru-RU" sz="2800" b="1" cap="all" spc="-4" dirty="0" err="1" smtClean="0">
                <a:solidFill>
                  <a:srgbClr val="535861"/>
                </a:solidFill>
                <a:latin typeface="Verdana"/>
                <a:ea typeface="Verdana"/>
              </a:rPr>
              <a:t>рпгу</a:t>
            </a:r>
            <a:r>
              <a:rPr lang="ru-RU" sz="2800" b="1" cap="all" spc="-4" dirty="0" smtClean="0">
                <a:solidFill>
                  <a:srgbClr val="535861"/>
                </a:solidFill>
                <a:latin typeface="Verdana"/>
                <a:ea typeface="Verdana"/>
              </a:rPr>
              <a:t> – раздел «заявления»</a:t>
            </a:r>
            <a:endParaRPr lang="ru-RU" sz="2400" b="1" cap="all" spc="-4" dirty="0">
              <a:solidFill>
                <a:srgbClr val="2E7116"/>
              </a:solidFill>
              <a:latin typeface="Verdana"/>
              <a:ea typeface="Verdana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E32A9FC-42DD-4A09-BC67-A072476956D7}" type="slidenum">
              <a:rPr lang="ru-RU" smtClean="0"/>
              <a:t>11</a:t>
            </a:fld>
            <a:endParaRPr lang="ru-RU"/>
          </a:p>
        </p:txBody>
      </p:sp>
      <p:sp>
        <p:nvSpPr>
          <p:cNvPr id="6" name="Заголовок 2"/>
          <p:cNvSpPr/>
          <p:nvPr/>
        </p:nvSpPr>
        <p:spPr>
          <a:xfrm>
            <a:off x="1122345" y="1224952"/>
            <a:ext cx="22656960" cy="7073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spc="-2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После </a:t>
            </a:r>
            <a:r>
              <a:rPr lang="ru-RU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проведения работ Вам </a:t>
            </a:r>
            <a:r>
              <a:rPr lang="ru-RU" spc="-2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в личный кабинет на </a:t>
            </a:r>
            <a:r>
              <a:rPr lang="ru-RU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РПГУ, </a:t>
            </a:r>
            <a:r>
              <a:rPr lang="ru-RU" spc="-2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в раздел </a:t>
            </a:r>
            <a:r>
              <a:rPr lang="ru-RU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«Заявления</a:t>
            </a:r>
            <a:r>
              <a:rPr lang="ru-RU" spc="-2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» поступит </a:t>
            </a:r>
            <a:r>
              <a:rPr lang="ru-RU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акт проведения работ в </a:t>
            </a:r>
            <a:r>
              <a:rPr lang="ru-RU" spc="-2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формате </a:t>
            </a:r>
            <a:r>
              <a:rPr lang="en-US" spc="-2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pdf </a:t>
            </a:r>
            <a:r>
              <a:rPr lang="ru-RU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с </a:t>
            </a:r>
            <a:r>
              <a:rPr lang="ru-RU" spc="-2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электронной цифровой подписью сотрудника </a:t>
            </a:r>
            <a:r>
              <a:rPr lang="ru-RU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«Мособлгаз»</a:t>
            </a:r>
            <a:endParaRPr lang="ru-RU" spc="-2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10" name="Заголовок 2"/>
          <p:cNvSpPr/>
          <p:nvPr/>
        </p:nvSpPr>
        <p:spPr>
          <a:xfrm>
            <a:off x="1122345" y="2337760"/>
            <a:ext cx="22656960" cy="2216985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sz="1800" b="1" cap="all" spc="-4" dirty="0" smtClean="0">
                <a:solidFill>
                  <a:srgbClr val="535861"/>
                </a:solidFill>
                <a:latin typeface="Verdana"/>
                <a:ea typeface="Verdana"/>
              </a:rPr>
              <a:t>Вам предоставления возможность ознакомится с актом проведения работ и произвести:</a:t>
            </a:r>
          </a:p>
          <a:p>
            <a:pPr marL="457200" indent="-457200" defTabSz="914400">
              <a:lnSpc>
                <a:spcPct val="100000"/>
              </a:lnSpc>
              <a:spcBef>
                <a:spcPts val="2001"/>
              </a:spcBef>
              <a:buAutoNum type="arabicParenR"/>
              <a:tabLst>
                <a:tab pos="0" algn="l"/>
              </a:tabLst>
            </a:pPr>
            <a:r>
              <a:rPr lang="ru-RU" spc="-2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П</a:t>
            </a:r>
            <a:r>
              <a:rPr lang="ru-RU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одписание акта </a:t>
            </a:r>
            <a:r>
              <a:rPr lang="ru-RU" spc="-2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посредством электронной цифровой подписи, полученной в удостоверяющем центре</a:t>
            </a:r>
          </a:p>
          <a:p>
            <a:pPr marL="457200" indent="-457200" defTabSz="914400">
              <a:spcBef>
                <a:spcPts val="2001"/>
              </a:spcBef>
              <a:buAutoNum type="arabicParenR"/>
              <a:tabLst>
                <a:tab pos="0" algn="l"/>
              </a:tabLst>
            </a:pPr>
            <a:r>
              <a:rPr lang="ru-RU" spc="-2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Подписание </a:t>
            </a:r>
            <a:r>
              <a:rPr lang="ru-RU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акта </a:t>
            </a:r>
            <a:r>
              <a:rPr lang="ru-RU" spc="-2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посредством электронной цифровой подписи в мобильном приложении </a:t>
            </a:r>
            <a:r>
              <a:rPr lang="ru-RU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«</a:t>
            </a:r>
            <a:r>
              <a:rPr lang="ru-RU" spc="-2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Г</a:t>
            </a:r>
            <a:r>
              <a:rPr lang="ru-RU" spc="-2" dirty="0" err="1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осключ</a:t>
            </a:r>
            <a:r>
              <a:rPr lang="ru-RU" spc="-2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»</a:t>
            </a:r>
          </a:p>
          <a:p>
            <a:pPr marL="457200" indent="-457200" defTabSz="914400">
              <a:spcBef>
                <a:spcPts val="2001"/>
              </a:spcBef>
              <a:buAutoNum type="arabicParenR"/>
              <a:tabLst>
                <a:tab pos="0" algn="l"/>
              </a:tabLst>
            </a:pPr>
            <a:r>
              <a:rPr lang="ru-RU" spc="-2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Отказ от подписания </a:t>
            </a:r>
            <a:r>
              <a:rPr lang="ru-RU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акта </a:t>
            </a:r>
            <a:r>
              <a:rPr lang="ru-RU" spc="-2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с указанием причины отказа, подробным разъяснением причины отказа и возможность приложить протокол </a:t>
            </a:r>
            <a:r>
              <a:rPr lang="ru-RU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разногласий</a:t>
            </a:r>
            <a:endParaRPr lang="ru-RU" spc="-2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20526"/>
          <a:stretch/>
        </p:blipFill>
        <p:spPr>
          <a:xfrm>
            <a:off x="11824371" y="5185611"/>
            <a:ext cx="11954934" cy="3175558"/>
          </a:xfrm>
          <a:prstGeom prst="rect">
            <a:avLst/>
          </a:prstGeom>
        </p:spPr>
      </p:pic>
      <p:sp>
        <p:nvSpPr>
          <p:cNvPr id="13" name="Заголовок 2"/>
          <p:cNvSpPr/>
          <p:nvPr/>
        </p:nvSpPr>
        <p:spPr>
          <a:xfrm>
            <a:off x="12036517" y="9086245"/>
            <a:ext cx="11530642" cy="954902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b="1" spc="-2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После подписания </a:t>
            </a:r>
            <a:r>
              <a:rPr lang="ru-RU" b="1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акта </a:t>
            </a:r>
            <a:r>
              <a:rPr lang="ru-RU" b="1" spc="-2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В</a:t>
            </a:r>
            <a:r>
              <a:rPr lang="ru-RU" b="1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ам </a:t>
            </a:r>
            <a:r>
              <a:rPr lang="ru-RU" b="1" spc="-2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будет предоставлена возможность нанести оттиск </a:t>
            </a:r>
            <a:r>
              <a:rPr lang="ru-RU" b="1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Вашей </a:t>
            </a:r>
            <a:r>
              <a:rPr lang="ru-RU" b="1" spc="-2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и сотрудника </a:t>
            </a:r>
            <a:r>
              <a:rPr lang="ru-RU" b="1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Акционерного </a:t>
            </a:r>
            <a:r>
              <a:rPr lang="ru-RU" b="1" spc="-2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общества </a:t>
            </a:r>
            <a:r>
              <a:rPr lang="ru-RU" b="1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«</a:t>
            </a:r>
            <a:r>
              <a:rPr lang="ru-RU" b="1" spc="-2" dirty="0" err="1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Мособлгаз</a:t>
            </a:r>
            <a:r>
              <a:rPr lang="ru-RU" b="1" spc="-2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» электронной подписи на </a:t>
            </a:r>
            <a:r>
              <a:rPr lang="ru-RU" b="1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акт</a:t>
            </a:r>
            <a:endParaRPr lang="ru-RU" b="1" spc="-2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345" y="4670257"/>
            <a:ext cx="10295623" cy="503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0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Заголовок 2"/>
          <p:cNvSpPr/>
          <p:nvPr/>
        </p:nvSpPr>
        <p:spPr>
          <a:xfrm>
            <a:off x="1122345" y="421538"/>
            <a:ext cx="22656960" cy="1062205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sz="2800" b="1" cap="all" spc="-4" dirty="0" smtClean="0">
                <a:solidFill>
                  <a:srgbClr val="535861"/>
                </a:solidFill>
                <a:latin typeface="Verdana"/>
                <a:ea typeface="Verdana"/>
              </a:rPr>
              <a:t>Необходимо произвести авторизацию на портале РПГУ посредством «единой системы идентификации и аутентификации» (</a:t>
            </a:r>
            <a:r>
              <a:rPr lang="ru-RU" sz="2800" b="1" cap="all" spc="-4" dirty="0" err="1" smtClean="0">
                <a:solidFill>
                  <a:srgbClr val="535861"/>
                </a:solidFill>
                <a:latin typeface="Verdana"/>
                <a:ea typeface="Verdana"/>
              </a:rPr>
              <a:t>есиа</a:t>
            </a:r>
            <a:r>
              <a:rPr lang="ru-RU" sz="2800" b="1" cap="all" spc="-4" dirty="0" smtClean="0">
                <a:solidFill>
                  <a:srgbClr val="535861"/>
                </a:solidFill>
                <a:latin typeface="Verdana"/>
                <a:ea typeface="Verdana"/>
              </a:rPr>
              <a:t>)</a:t>
            </a:r>
            <a:endParaRPr lang="ru-RU" sz="2400" b="1" cap="all" spc="-4" dirty="0">
              <a:solidFill>
                <a:srgbClr val="2E7116"/>
              </a:solidFill>
              <a:latin typeface="Verdana"/>
              <a:ea typeface="Verdana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E32A9FC-42DD-4A09-BC67-A072476956D7}" type="slidenum">
              <a:rPr lang="ru-RU" smtClean="0"/>
              <a:t>2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288" y="1717443"/>
            <a:ext cx="13680583" cy="5474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829" y="7729267"/>
            <a:ext cx="3628633" cy="45158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6667" y="7729267"/>
            <a:ext cx="3731348" cy="4515885"/>
          </a:xfrm>
          <a:prstGeom prst="rect">
            <a:avLst/>
          </a:prstGeom>
        </p:spPr>
      </p:pic>
      <p:sp>
        <p:nvSpPr>
          <p:cNvPr id="8" name="Заголовок 2"/>
          <p:cNvSpPr/>
          <p:nvPr/>
        </p:nvSpPr>
        <p:spPr>
          <a:xfrm>
            <a:off x="8602463" y="8134508"/>
            <a:ext cx="9974098" cy="651012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b="1" cap="all" spc="-4" dirty="0" smtClean="0">
                <a:solidFill>
                  <a:srgbClr val="535861"/>
                </a:solidFill>
                <a:latin typeface="Verdana"/>
                <a:ea typeface="Verdana"/>
              </a:rPr>
              <a:t>Необходимо нажать «авторизоваться»</a:t>
            </a:r>
            <a:endParaRPr lang="ru-RU" sz="1800" b="1" cap="all" spc="-4" dirty="0">
              <a:solidFill>
                <a:srgbClr val="2E7116"/>
              </a:solidFill>
              <a:latin typeface="Verdana"/>
              <a:ea typeface="Verdana"/>
            </a:endParaRPr>
          </a:p>
        </p:txBody>
      </p:sp>
      <p:sp>
        <p:nvSpPr>
          <p:cNvPr id="9" name="Заголовок 2"/>
          <p:cNvSpPr/>
          <p:nvPr/>
        </p:nvSpPr>
        <p:spPr>
          <a:xfrm>
            <a:off x="7877844" y="10612261"/>
            <a:ext cx="9974098" cy="651012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b="1" cap="all" spc="-4" dirty="0" smtClean="0">
                <a:solidFill>
                  <a:srgbClr val="535861"/>
                </a:solidFill>
                <a:latin typeface="Verdana"/>
                <a:ea typeface="Verdana"/>
              </a:rPr>
              <a:t>Необходимо ввести логин/пароль и нажать «войти»</a:t>
            </a:r>
            <a:endParaRPr lang="ru-RU" sz="1800" b="1" cap="all" spc="-4" dirty="0">
              <a:solidFill>
                <a:srgbClr val="2E7116"/>
              </a:solidFill>
              <a:latin typeface="Verdana"/>
              <a:ea typeface="Verdana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500226" y="10937767"/>
            <a:ext cx="9901198" cy="513755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821532" rtl="0" fontAlgn="auto" latinLnBrk="0" hangingPunct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7330529" y="8483620"/>
            <a:ext cx="9718099" cy="511458"/>
          </a:xfrm>
          <a:prstGeom prst="lef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821532" rtl="0" fontAlgn="auto" latinLnBrk="0" hangingPunct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22345" y="13085203"/>
            <a:ext cx="6331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ts val="2001"/>
              </a:spcBef>
              <a:tabLst>
                <a:tab pos="0" algn="l"/>
              </a:tabLst>
            </a:pPr>
            <a:r>
              <a:rPr lang="ru-RU" b="1" cap="all" spc="-4" dirty="0" smtClean="0">
                <a:solidFill>
                  <a:srgbClr val="535861"/>
                </a:solidFill>
                <a:latin typeface="Verdana"/>
                <a:ea typeface="Verdana"/>
              </a:rPr>
              <a:t>* Ссылка </a:t>
            </a:r>
            <a:r>
              <a:rPr lang="ru-RU" b="1" cap="all" spc="-4" dirty="0">
                <a:solidFill>
                  <a:srgbClr val="535861"/>
                </a:solidFill>
                <a:latin typeface="Verdana"/>
                <a:ea typeface="Verdana"/>
              </a:rPr>
              <a:t>на </a:t>
            </a:r>
            <a:r>
              <a:rPr lang="ru-RU" b="1" cap="all" spc="-4" dirty="0" err="1">
                <a:solidFill>
                  <a:srgbClr val="535861"/>
                </a:solidFill>
                <a:latin typeface="Verdana"/>
                <a:ea typeface="Verdana"/>
              </a:rPr>
              <a:t>рпгу</a:t>
            </a:r>
            <a:r>
              <a:rPr lang="ru-RU" b="1" cap="all" spc="-4" dirty="0">
                <a:solidFill>
                  <a:srgbClr val="535861"/>
                </a:solidFill>
                <a:latin typeface="Verdana"/>
                <a:ea typeface="Verdana"/>
              </a:rPr>
              <a:t> – </a:t>
            </a:r>
            <a:r>
              <a:rPr lang="en-US" b="1" cap="all" spc="-4" dirty="0">
                <a:solidFill>
                  <a:srgbClr val="535861"/>
                </a:solidFill>
                <a:latin typeface="Verdana"/>
                <a:ea typeface="Verdana"/>
              </a:rPr>
              <a:t>uslugi.mosreg.ru</a:t>
            </a:r>
            <a:endParaRPr lang="ru-RU" b="1" cap="all" spc="-4" dirty="0">
              <a:solidFill>
                <a:srgbClr val="535861"/>
              </a:solid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0784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Заголовок 2"/>
          <p:cNvSpPr/>
          <p:nvPr/>
        </p:nvSpPr>
        <p:spPr>
          <a:xfrm>
            <a:off x="1122345" y="421538"/>
            <a:ext cx="22656960" cy="1062205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sz="2800" b="1" cap="all" spc="-4" dirty="0" smtClean="0">
                <a:solidFill>
                  <a:srgbClr val="535861"/>
                </a:solidFill>
                <a:latin typeface="Verdana"/>
                <a:ea typeface="Verdana"/>
              </a:rPr>
              <a:t>Перейти на карточку услуги и начать заполнение электронной формы запроса посредством кнопки «получить услугу» </a:t>
            </a:r>
            <a:endParaRPr lang="ru-RU" sz="2400" b="1" cap="all" spc="-4" dirty="0">
              <a:solidFill>
                <a:srgbClr val="2E7116"/>
              </a:solidFill>
              <a:latin typeface="Verdana"/>
              <a:ea typeface="Verdana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E32A9FC-42DD-4A09-BC67-A072476956D7}" type="slidenum">
              <a:rPr lang="ru-RU" smtClean="0"/>
              <a:t>3</a:t>
            </a:fld>
            <a:endParaRPr lang="ru-RU"/>
          </a:p>
        </p:txBody>
      </p:sp>
      <p:sp>
        <p:nvSpPr>
          <p:cNvPr id="9" name="Заголовок 2"/>
          <p:cNvSpPr/>
          <p:nvPr/>
        </p:nvSpPr>
        <p:spPr>
          <a:xfrm>
            <a:off x="1122345" y="13019706"/>
            <a:ext cx="22656960" cy="531103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spcBef>
                <a:spcPts val="2001"/>
              </a:spcBef>
              <a:tabLst>
                <a:tab pos="0" algn="l"/>
              </a:tabLst>
            </a:pPr>
            <a:r>
              <a:rPr lang="ru-RU" b="1" cap="all" spc="-4" dirty="0" smtClean="0">
                <a:solidFill>
                  <a:srgbClr val="FF0000"/>
                </a:solidFill>
                <a:latin typeface="Verdana"/>
                <a:ea typeface="Verdana"/>
              </a:rPr>
              <a:t>*</a:t>
            </a:r>
            <a:r>
              <a:rPr lang="ru-RU" b="1" cap="all" spc="-4" dirty="0" smtClean="0">
                <a:solidFill>
                  <a:srgbClr val="535861"/>
                </a:solidFill>
                <a:latin typeface="Verdana"/>
                <a:ea typeface="Verdana"/>
              </a:rPr>
              <a:t> Ссылка на карточку услуги - </a:t>
            </a:r>
            <a:r>
              <a:rPr lang="en-US" b="1" cap="all" spc="-4" dirty="0" smtClean="0">
                <a:solidFill>
                  <a:srgbClr val="535861"/>
                </a:solidFill>
                <a:latin typeface="Verdana"/>
                <a:ea typeface="Verdana"/>
              </a:rPr>
              <a:t>uslugi.mosreg.ru/services/22742</a:t>
            </a:r>
            <a:endParaRPr lang="ru-RU" sz="2400" b="1" cap="all" spc="-4" dirty="0">
              <a:solidFill>
                <a:srgbClr val="2E7116"/>
              </a:solidFill>
              <a:latin typeface="Verdana"/>
              <a:ea typeface="Verdan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569" y="1760469"/>
            <a:ext cx="12330335" cy="1071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Заголовок 2"/>
          <p:cNvSpPr/>
          <p:nvPr/>
        </p:nvSpPr>
        <p:spPr>
          <a:xfrm>
            <a:off x="1122345" y="421539"/>
            <a:ext cx="22656960" cy="57912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sz="2800" b="1" cap="all" spc="-4" dirty="0" smtClean="0">
                <a:solidFill>
                  <a:srgbClr val="535861"/>
                </a:solidFill>
                <a:latin typeface="Verdana"/>
                <a:ea typeface="Verdana"/>
              </a:rPr>
              <a:t>Модальное окно перед заполнением электронной формы заявления на </a:t>
            </a:r>
            <a:r>
              <a:rPr lang="ru-RU" sz="2800" b="1" cap="all" spc="-4" dirty="0" err="1" smtClean="0">
                <a:solidFill>
                  <a:srgbClr val="535861"/>
                </a:solidFill>
                <a:latin typeface="Verdana"/>
                <a:ea typeface="Verdana"/>
              </a:rPr>
              <a:t>рпгу</a:t>
            </a:r>
            <a:r>
              <a:rPr lang="ru-RU" sz="2800" b="1" cap="all" spc="-4" dirty="0" smtClean="0">
                <a:solidFill>
                  <a:srgbClr val="535861"/>
                </a:solidFill>
                <a:latin typeface="Verdana"/>
                <a:ea typeface="Verdana"/>
              </a:rPr>
              <a:t> </a:t>
            </a:r>
            <a:endParaRPr lang="ru-RU" sz="2400" b="1" cap="all" spc="-4" dirty="0">
              <a:solidFill>
                <a:srgbClr val="2E7116"/>
              </a:solidFill>
              <a:latin typeface="Verdana"/>
              <a:ea typeface="Verdana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E32A9FC-42DD-4A09-BC67-A072476956D7}" type="slidenum">
              <a:rPr lang="ru-RU" smtClean="0"/>
              <a:t>4</a:t>
            </a:fld>
            <a:endParaRPr lang="ru-RU"/>
          </a:p>
        </p:txBody>
      </p:sp>
      <p:sp>
        <p:nvSpPr>
          <p:cNvPr id="7" name="Заголовок 2"/>
          <p:cNvSpPr/>
          <p:nvPr/>
        </p:nvSpPr>
        <p:spPr>
          <a:xfrm>
            <a:off x="1122345" y="1338456"/>
            <a:ext cx="22656960" cy="1994291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Данное модальное окно реализовано для уведомления Вас, что данная услуга на портале РПГУ предоставляется бесплатно. Непосредственно за работы по возобновлению подачи газа производится оплата, согласно прейскуранту АО «Мособлгаз»</a:t>
            </a:r>
          </a:p>
          <a:p>
            <a:pPr defTabSz="914400">
              <a:spcBef>
                <a:spcPts val="2001"/>
              </a:spcBef>
              <a:tabLst>
                <a:tab pos="0" algn="l"/>
              </a:tabLst>
            </a:pPr>
            <a:r>
              <a:rPr lang="ru-RU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Ссылка на прейскурант АО «Мособлгаз» - </a:t>
            </a:r>
            <a:r>
              <a:rPr lang="en-US" spc="-2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  <a:hlinkClick r:id="rId3"/>
              </a:rPr>
              <a:t>https://mosoblgaz.ru/abonents/prices_for_services</a:t>
            </a:r>
            <a:r>
              <a:rPr lang="en-US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  <a:hlinkClick r:id="rId3"/>
              </a:rPr>
              <a:t>/</a:t>
            </a:r>
            <a:endParaRPr lang="ru-RU" spc="-2" dirty="0" smtClean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defTabSz="914400">
              <a:spcBef>
                <a:spcPts val="2001"/>
              </a:spcBef>
              <a:tabLst>
                <a:tab pos="0" algn="l"/>
              </a:tabLst>
            </a:pPr>
            <a:r>
              <a:rPr lang="ru-RU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Оплата работ производится после выполнения работ (у мастера)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5897" y="4404464"/>
            <a:ext cx="10784860" cy="661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3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Заголовок 2"/>
          <p:cNvSpPr/>
          <p:nvPr/>
        </p:nvSpPr>
        <p:spPr>
          <a:xfrm>
            <a:off x="1122345" y="421538"/>
            <a:ext cx="22656960" cy="1062205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sz="2800" b="1" cap="all" spc="-4" dirty="0" smtClean="0">
                <a:solidFill>
                  <a:srgbClr val="535861"/>
                </a:solidFill>
                <a:latin typeface="Verdana"/>
                <a:ea typeface="Verdana"/>
              </a:rPr>
              <a:t>Раздел «согласие»</a:t>
            </a:r>
            <a:endParaRPr lang="ru-RU" sz="2400" b="1" cap="all" spc="-4" dirty="0">
              <a:solidFill>
                <a:srgbClr val="2E7116"/>
              </a:solidFill>
              <a:latin typeface="Verdana"/>
              <a:ea typeface="Verdana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E32A9FC-42DD-4A09-BC67-A072476956D7}" type="slidenum">
              <a:rPr lang="ru-RU" smtClean="0"/>
              <a:t>5</a:t>
            </a:fld>
            <a:endParaRPr lang="ru-RU"/>
          </a:p>
        </p:txBody>
      </p:sp>
      <p:sp>
        <p:nvSpPr>
          <p:cNvPr id="6" name="Заголовок 2"/>
          <p:cNvSpPr/>
          <p:nvPr/>
        </p:nvSpPr>
        <p:spPr>
          <a:xfrm>
            <a:off x="1122345" y="1242204"/>
            <a:ext cx="22656960" cy="931653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Необходимо </a:t>
            </a:r>
            <a:r>
              <a:rPr lang="ru-RU" spc="-2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ознакомится со всеми пунктами раздела </a:t>
            </a:r>
            <a:r>
              <a:rPr lang="ru-RU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«Согласие», предоставить согласие посредством активации чек-боксов (проставить галочки).</a:t>
            </a:r>
            <a:endParaRPr lang="ru-RU" spc="-2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defTabSz="914400">
              <a:lnSpc>
                <a:spcPct val="10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spc="-2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После заполнения раздела необходимо нажать «Следующий шаг»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354" y="2493795"/>
            <a:ext cx="13742320" cy="1087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Заголовок 2"/>
          <p:cNvSpPr/>
          <p:nvPr/>
        </p:nvSpPr>
        <p:spPr>
          <a:xfrm>
            <a:off x="1122345" y="311839"/>
            <a:ext cx="22656960" cy="391925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sz="2800" b="1" cap="all" spc="-4" dirty="0" smtClean="0">
                <a:solidFill>
                  <a:srgbClr val="535861"/>
                </a:solidFill>
                <a:latin typeface="Verdana"/>
                <a:ea typeface="Verdana"/>
              </a:rPr>
              <a:t>Раздел «Заявитель»</a:t>
            </a:r>
            <a:endParaRPr lang="ru-RU" sz="2400" b="1" cap="all" spc="-4" dirty="0">
              <a:solidFill>
                <a:srgbClr val="2E7116"/>
              </a:solidFill>
              <a:latin typeface="Verdana"/>
              <a:ea typeface="Verdana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E32A9FC-42DD-4A09-BC67-A072476956D7}" type="slidenum">
              <a:rPr lang="ru-RU" smtClean="0"/>
              <a:t>6</a:t>
            </a:fld>
            <a:endParaRPr lang="ru-RU"/>
          </a:p>
        </p:txBody>
      </p:sp>
      <p:sp>
        <p:nvSpPr>
          <p:cNvPr id="6" name="Заголовок 2"/>
          <p:cNvSpPr/>
          <p:nvPr/>
        </p:nvSpPr>
        <p:spPr>
          <a:xfrm>
            <a:off x="1122344" y="1028988"/>
            <a:ext cx="22656960" cy="1062205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spc="-2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Посредством авторизации на </a:t>
            </a:r>
            <a:r>
              <a:rPr lang="ru-RU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РПГУ </a:t>
            </a:r>
            <a:r>
              <a:rPr lang="ru-RU" spc="-2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через </a:t>
            </a:r>
            <a:r>
              <a:rPr lang="ru-RU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ЕСИА </a:t>
            </a:r>
            <a:r>
              <a:rPr lang="ru-RU" spc="-2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ваши персональные и паспортные данные подтянутся автоматически.</a:t>
            </a:r>
          </a:p>
          <a:p>
            <a:pPr defTabSz="914400">
              <a:lnSpc>
                <a:spcPct val="10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spc="-2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Необходимо проверить корректность/актуальность подтянутых данных из </a:t>
            </a:r>
            <a:r>
              <a:rPr lang="ru-RU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ЕСИА</a:t>
            </a:r>
            <a:endParaRPr lang="ru-RU" spc="-2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8" name="Заголовок 2"/>
          <p:cNvSpPr/>
          <p:nvPr/>
        </p:nvSpPr>
        <p:spPr>
          <a:xfrm>
            <a:off x="1122344" y="12962685"/>
            <a:ext cx="19283214" cy="645145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b="1" spc="-2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После проверки данных необходимо перейти на следующий шаг </a:t>
            </a:r>
            <a:r>
              <a:rPr lang="ru-RU" b="1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или </a:t>
            </a:r>
            <a:r>
              <a:rPr lang="ru-RU" b="1" spc="-2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вернуться на предыдущий шаг (при необходимости)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344" y="2416417"/>
            <a:ext cx="10800951" cy="63182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6854" y="2416416"/>
            <a:ext cx="11664114" cy="1011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Заголовок 2"/>
          <p:cNvSpPr/>
          <p:nvPr/>
        </p:nvSpPr>
        <p:spPr>
          <a:xfrm>
            <a:off x="1122345" y="369780"/>
            <a:ext cx="22656960" cy="45835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sz="2800" b="1" cap="all" spc="-4" dirty="0" smtClean="0">
                <a:solidFill>
                  <a:srgbClr val="535861"/>
                </a:solidFill>
                <a:latin typeface="Verdana"/>
                <a:ea typeface="Verdana"/>
              </a:rPr>
              <a:t>Раздел «заявление»</a:t>
            </a:r>
            <a:endParaRPr lang="ru-RU" sz="2400" b="1" cap="all" spc="-4" dirty="0">
              <a:solidFill>
                <a:srgbClr val="2E7116"/>
              </a:solidFill>
              <a:latin typeface="Verdana"/>
              <a:ea typeface="Verdana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E32A9FC-42DD-4A09-BC67-A072476956D7}" type="slidenum">
              <a:rPr lang="ru-RU" smtClean="0"/>
              <a:t>7</a:t>
            </a:fld>
            <a:endParaRPr lang="ru-RU"/>
          </a:p>
        </p:txBody>
      </p:sp>
      <p:sp>
        <p:nvSpPr>
          <p:cNvPr id="6" name="Заголовок 2"/>
          <p:cNvSpPr/>
          <p:nvPr/>
        </p:nvSpPr>
        <p:spPr>
          <a:xfrm>
            <a:off x="1122345" y="1085438"/>
            <a:ext cx="22656960" cy="1062205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В данном разделе Вам необходимо подтвердить наличие электронной подписи (акт о выполнении работ необходимо будет подписать электронной подписью в личном кабинете РПГУ), ввести номер лицевого счета и выбрать желаемую дату для проведения работ</a:t>
            </a:r>
          </a:p>
          <a:p>
            <a:pPr defTabSz="914400">
              <a:lnSpc>
                <a:spcPct val="10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spc="-2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О</a:t>
            </a:r>
            <a:r>
              <a:rPr lang="ru-RU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бязательные к заполнению поля отмечены – звездочкой (</a:t>
            </a:r>
            <a:r>
              <a:rPr lang="ru-RU" spc="-2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*</a:t>
            </a:r>
            <a:r>
              <a:rPr lang="ru-RU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). Без заполнения обязательных полей раздел считается незаполненным.</a:t>
            </a:r>
            <a:endParaRPr lang="ru-RU" spc="-2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10" name="Заголовок 2"/>
          <p:cNvSpPr/>
          <p:nvPr/>
        </p:nvSpPr>
        <p:spPr>
          <a:xfrm>
            <a:off x="1122345" y="11468464"/>
            <a:ext cx="22483613" cy="210989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sz="1600" b="1" cap="all" spc="-4" dirty="0" smtClean="0">
                <a:solidFill>
                  <a:srgbClr val="535861"/>
                </a:solidFill>
                <a:latin typeface="Verdana"/>
                <a:ea typeface="Verdana"/>
              </a:rPr>
              <a:t>Необходимо:</a:t>
            </a:r>
          </a:p>
          <a:p>
            <a:pPr marL="342900" indent="-342900" defTabSz="914400">
              <a:lnSpc>
                <a:spcPct val="100000"/>
              </a:lnSpc>
              <a:spcBef>
                <a:spcPts val="2001"/>
              </a:spcBef>
              <a:buFontTx/>
              <a:buChar char="-"/>
              <a:tabLst>
                <a:tab pos="0" algn="l"/>
              </a:tabLst>
            </a:pPr>
            <a:r>
              <a:rPr lang="ru-RU" sz="1600" b="1" cap="all" spc="-4" dirty="0" smtClean="0">
                <a:solidFill>
                  <a:srgbClr val="535861"/>
                </a:solidFill>
                <a:latin typeface="Verdana"/>
                <a:ea typeface="Verdana"/>
              </a:rPr>
              <a:t>Предоставить подтверждение наличия электронной подписи</a:t>
            </a:r>
          </a:p>
          <a:p>
            <a:pPr marL="342900" indent="-342900" defTabSz="914400">
              <a:lnSpc>
                <a:spcPct val="100000"/>
              </a:lnSpc>
              <a:spcBef>
                <a:spcPts val="2001"/>
              </a:spcBef>
              <a:buFontTx/>
              <a:buChar char="-"/>
              <a:tabLst>
                <a:tab pos="0" algn="l"/>
              </a:tabLst>
            </a:pPr>
            <a:r>
              <a:rPr lang="ru-RU" sz="1600" b="1" cap="all" spc="-4" dirty="0" smtClean="0">
                <a:solidFill>
                  <a:srgbClr val="535861"/>
                </a:solidFill>
                <a:latin typeface="Verdana"/>
                <a:ea typeface="Verdana"/>
              </a:rPr>
              <a:t>Ввести номер лицевого счета </a:t>
            </a:r>
          </a:p>
          <a:p>
            <a:pPr marL="342900" indent="-342900" defTabSz="914400">
              <a:spcBef>
                <a:spcPts val="2001"/>
              </a:spcBef>
              <a:buFontTx/>
              <a:buChar char="-"/>
              <a:tabLst>
                <a:tab pos="0" algn="l"/>
              </a:tabLst>
            </a:pPr>
            <a:r>
              <a:rPr lang="ru-RU" sz="1600" b="1" cap="all" spc="-4" dirty="0">
                <a:solidFill>
                  <a:srgbClr val="535861"/>
                </a:solidFill>
                <a:latin typeface="Verdana"/>
                <a:ea typeface="Verdana"/>
              </a:rPr>
              <a:t>Выбрать желаемую дату проведения работ из представленного списка </a:t>
            </a:r>
            <a:r>
              <a:rPr lang="ru-RU" sz="1600" b="1" cap="all" spc="-4" dirty="0" smtClean="0">
                <a:solidFill>
                  <a:srgbClr val="535861"/>
                </a:solidFill>
                <a:latin typeface="Verdana"/>
                <a:ea typeface="Verdana"/>
              </a:rPr>
              <a:t>и произвести бронирование выбранной даты посредством нажатия кнопки «забронировать»</a:t>
            </a:r>
            <a:endParaRPr lang="ru-RU" sz="1600" b="1" cap="all" spc="-4" dirty="0">
              <a:solidFill>
                <a:srgbClr val="535861"/>
              </a:solidFill>
              <a:latin typeface="Verdana"/>
              <a:ea typeface="Verdana"/>
            </a:endParaRPr>
          </a:p>
          <a:p>
            <a:pPr marL="342900" indent="-342900" defTabSz="914400">
              <a:lnSpc>
                <a:spcPct val="100000"/>
              </a:lnSpc>
              <a:spcBef>
                <a:spcPts val="2001"/>
              </a:spcBef>
              <a:buFontTx/>
              <a:buChar char="-"/>
              <a:tabLst>
                <a:tab pos="0" algn="l"/>
              </a:tabLst>
            </a:pPr>
            <a:endParaRPr lang="ru-RU" sz="1600" b="1" cap="all" spc="-4" dirty="0">
              <a:solidFill>
                <a:srgbClr val="535861"/>
              </a:solidFill>
              <a:latin typeface="Verdana"/>
              <a:ea typeface="Verdan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345" y="2910389"/>
            <a:ext cx="9980936" cy="7581148"/>
          </a:xfrm>
          <a:prstGeom prst="rect">
            <a:avLst/>
          </a:prstGeom>
        </p:spPr>
      </p:pic>
      <p:sp>
        <p:nvSpPr>
          <p:cNvPr id="8" name="Заголовок 2"/>
          <p:cNvSpPr/>
          <p:nvPr/>
        </p:nvSpPr>
        <p:spPr>
          <a:xfrm>
            <a:off x="11914671" y="7712939"/>
            <a:ext cx="10512193" cy="645145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sz="1600" b="1" cap="all" spc="-4" dirty="0">
                <a:solidFill>
                  <a:srgbClr val="535861"/>
                </a:solidFill>
                <a:latin typeface="Verdana"/>
                <a:ea typeface="Verdana"/>
              </a:rPr>
              <a:t>После ввода и проверки данных необходимо перейти на следующий шаг или вернуться на предыдущий шаг (при необходимости)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8430" y="2910389"/>
            <a:ext cx="10928434" cy="414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Заголовок 2"/>
          <p:cNvSpPr/>
          <p:nvPr/>
        </p:nvSpPr>
        <p:spPr>
          <a:xfrm>
            <a:off x="1122345" y="369780"/>
            <a:ext cx="22656960" cy="45835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sz="2800" b="1" cap="all" spc="-4" dirty="0" smtClean="0">
                <a:solidFill>
                  <a:srgbClr val="535861"/>
                </a:solidFill>
                <a:latin typeface="Verdana"/>
                <a:ea typeface="Verdana"/>
              </a:rPr>
              <a:t>Раздел «заявление»</a:t>
            </a:r>
            <a:endParaRPr lang="ru-RU" sz="2400" b="1" cap="all" spc="-4" dirty="0">
              <a:solidFill>
                <a:srgbClr val="2E7116"/>
              </a:solidFill>
              <a:latin typeface="Verdana"/>
              <a:ea typeface="Verdana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E32A9FC-42DD-4A09-BC67-A072476956D7}" type="slidenum">
              <a:rPr lang="ru-RU" smtClean="0"/>
              <a:t>8</a:t>
            </a:fld>
            <a:endParaRPr lang="ru-RU"/>
          </a:p>
        </p:txBody>
      </p:sp>
      <p:sp>
        <p:nvSpPr>
          <p:cNvPr id="6" name="Заголовок 2"/>
          <p:cNvSpPr/>
          <p:nvPr/>
        </p:nvSpPr>
        <p:spPr>
          <a:xfrm>
            <a:off x="12216474" y="5632829"/>
            <a:ext cx="9798696" cy="2656929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Если, после отправки заявления </a:t>
            </a:r>
            <a:r>
              <a:rPr lang="ru-RU" spc="-2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В</a:t>
            </a:r>
            <a:r>
              <a:rPr lang="ru-RU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ам потребуется изменить дату выезда мастера - Вы можете обратиться на горячую линию АО «Мособлгаз» </a:t>
            </a:r>
            <a:br>
              <a:rPr lang="ru-RU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</a:br>
            <a:r>
              <a:rPr lang="ru-RU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для корректировки даты проведения работ.</a:t>
            </a:r>
          </a:p>
          <a:p>
            <a:pPr defTabSz="914400">
              <a:spcBef>
                <a:spcPts val="2001"/>
              </a:spcBef>
              <a:tabLst>
                <a:tab pos="0" algn="l"/>
              </a:tabLst>
            </a:pPr>
            <a:r>
              <a:rPr lang="ru-RU" u="sng" spc="-2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Номер телефона горячей линии АО «Мособлгаз» +</a:t>
            </a:r>
            <a:r>
              <a:rPr lang="ru-RU" u="sng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7-495-122-40-04</a:t>
            </a:r>
            <a:endParaRPr lang="ru-RU" spc="-2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defTabSz="914400">
              <a:lnSpc>
                <a:spcPct val="10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Статус об изменении даты выезда поступит Вам в личный кабинет </a:t>
            </a:r>
            <a:br>
              <a:rPr lang="ru-RU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</a:br>
            <a:r>
              <a:rPr lang="ru-RU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на РПГУ, в раздел «Заявления» Вашего профиля РПГУ</a:t>
            </a:r>
            <a:endParaRPr lang="ru-RU" spc="-2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12" name="Заголовок 2"/>
          <p:cNvSpPr/>
          <p:nvPr/>
        </p:nvSpPr>
        <p:spPr>
          <a:xfrm>
            <a:off x="1274745" y="1237838"/>
            <a:ext cx="22656960" cy="1062205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После выбора желаемой даты проведения работ из списка и нажатия кнопки «Забронировать» Вам отобразится модальное окно с информирующим текстом</a:t>
            </a:r>
            <a:endParaRPr lang="ru-RU" spc="-2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962" y="3968666"/>
            <a:ext cx="9006891" cy="60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Заголовок 2"/>
          <p:cNvSpPr/>
          <p:nvPr/>
        </p:nvSpPr>
        <p:spPr>
          <a:xfrm>
            <a:off x="1122345" y="421538"/>
            <a:ext cx="22656960" cy="455379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sz="2800" b="1" cap="all" spc="-4" dirty="0" smtClean="0">
                <a:solidFill>
                  <a:srgbClr val="535861"/>
                </a:solidFill>
                <a:latin typeface="Verdana"/>
                <a:ea typeface="Verdana"/>
              </a:rPr>
              <a:t>Раздел «документы»</a:t>
            </a:r>
            <a:endParaRPr lang="ru-RU" sz="2400" b="1" cap="all" spc="-4" dirty="0">
              <a:solidFill>
                <a:srgbClr val="2E7116"/>
              </a:solidFill>
              <a:latin typeface="Verdana"/>
              <a:ea typeface="Verdana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E32A9FC-42DD-4A09-BC67-A072476956D7}" type="slidenum">
              <a:rPr lang="ru-RU" smtClean="0"/>
              <a:t>9</a:t>
            </a:fld>
            <a:endParaRPr lang="ru-RU"/>
          </a:p>
        </p:txBody>
      </p:sp>
      <p:sp>
        <p:nvSpPr>
          <p:cNvPr id="6" name="Заголовок 2"/>
          <p:cNvSpPr/>
          <p:nvPr/>
        </p:nvSpPr>
        <p:spPr>
          <a:xfrm>
            <a:off x="1122345" y="1224951"/>
            <a:ext cx="22656960" cy="1062205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spc="-2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В данном разделе необходимо приложить документ, подтверждающий устранение причин, выявленных в процессе проведения технического обслуживания газового оборудования, послуживших основанием для приостановления подачи газа</a:t>
            </a:r>
            <a:endParaRPr lang="ru-RU" spc="-2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717" y="2954754"/>
            <a:ext cx="14868525" cy="83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2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2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29DCE"/>
      </a:accent1>
      <a:accent2>
        <a:srgbClr val="37A7B6"/>
      </a:accent2>
      <a:accent3>
        <a:srgbClr val="63C08A"/>
      </a:accent3>
      <a:accent4>
        <a:srgbClr val="8ED75E"/>
      </a:accent4>
      <a:accent5>
        <a:srgbClr val="A5E348"/>
      </a:accent5>
      <a:accent6>
        <a:srgbClr val="CAC9D0"/>
      </a:accent6>
      <a:hlink>
        <a:srgbClr val="0000FF"/>
      </a:hlink>
      <a:folHlink>
        <a:srgbClr val="FF00FF"/>
      </a:folHlink>
    </a:clrScheme>
    <a:fontScheme name="2_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821532" rtl="0" fontAlgn="auto" latinLnBrk="0" hangingPunct="0">
          <a:lnSpc>
            <a:spcPct val="10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821532" rtl="0" fontAlgn="auto" latinLnBrk="0" hangingPunct="0">
          <a:lnSpc>
            <a:spcPct val="10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2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29DCE"/>
      </a:accent1>
      <a:accent2>
        <a:srgbClr val="37A7B6"/>
      </a:accent2>
      <a:accent3>
        <a:srgbClr val="63C08A"/>
      </a:accent3>
      <a:accent4>
        <a:srgbClr val="8ED75E"/>
      </a:accent4>
      <a:accent5>
        <a:srgbClr val="A5E348"/>
      </a:accent5>
      <a:accent6>
        <a:srgbClr val="CAC9D0"/>
      </a:accent6>
      <a:hlink>
        <a:srgbClr val="0000FF"/>
      </a:hlink>
      <a:folHlink>
        <a:srgbClr val="FF00FF"/>
      </a:folHlink>
    </a:clrScheme>
    <a:fontScheme name="2_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821532" rtl="0" fontAlgn="auto" latinLnBrk="0" hangingPunct="0">
          <a:lnSpc>
            <a:spcPct val="10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821532" rtl="0" fontAlgn="auto" latinLnBrk="0" hangingPunct="0">
          <a:lnSpc>
            <a:spcPct val="10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67868</TotalTime>
  <Words>585</Words>
  <Application>Microsoft Office PowerPoint</Application>
  <PresentationFormat>Произвольный</PresentationFormat>
  <Paragraphs>69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Helvetica</vt:lpstr>
      <vt:lpstr>Helvetica Neue</vt:lpstr>
      <vt:lpstr>Helvetica Neue Medium</vt:lpstr>
      <vt:lpstr>Lato Light</vt:lpstr>
      <vt:lpstr>Montserrat Bold</vt:lpstr>
      <vt:lpstr>Montserrat Regular</vt:lpstr>
      <vt:lpstr>Tempora LGC Uni</vt:lpstr>
      <vt:lpstr>Verdana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зрелость госуслуг  и Мониторинг качества  их предоставления</dc:title>
  <dc:creator>admin</dc:creator>
  <cp:lastModifiedBy>user</cp:lastModifiedBy>
  <cp:revision>3437</cp:revision>
  <dcterms:modified xsi:type="dcterms:W3CDTF">2025-04-10T11:02:20Z</dcterms:modified>
</cp:coreProperties>
</file>